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3" roundtripDataSignature="AMtx7mjdbxXulL8Pl6AnRkWdIBC9+6rp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d73d04e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35d73d04e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e0f596a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g35e0f596a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d73d04e1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35d73d04e1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d73d04e1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35d73d04e1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d73d04e1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g35d73d04e1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d73d04e1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35d73d04e1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d73d04e1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5d73d04e1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f16b144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35f16b144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f16b1440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5f16b1440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d746c423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35d746c423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d746c423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g35d746c423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2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2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hyperlink" Target="https://github.com/radhakrishnan-omotec/omotec-repo/tree/main/CYBERSECURITY-9-CODES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example.com" TargetMode="External"/><Relationship Id="rId4" Type="http://schemas.openxmlformats.org/officeDocument/2006/relationships/hyperlink" Target="http://www.example.com" TargetMode="External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/>
          <p:nvPr>
            <p:ph type="ctrTitle"/>
          </p:nvPr>
        </p:nvSpPr>
        <p:spPr>
          <a:xfrm>
            <a:off x="311700" y="744575"/>
            <a:ext cx="8520600" cy="118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b="1" lang="en" sz="2700"/>
              <a:t>Session 8</a:t>
            </a:r>
            <a:endParaRPr b="1" sz="27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2700"/>
              <a:t>Cyber Attacks - </a:t>
            </a:r>
            <a:r>
              <a:rPr b="1" lang="en" sz="3000"/>
              <a:t> </a:t>
            </a:r>
            <a:r>
              <a:rPr b="1" lang="en" sz="2700"/>
              <a:t>DNS Attacks &amp; DDoS</a:t>
            </a:r>
            <a:endParaRPr b="1" sz="2700"/>
          </a:p>
        </p:txBody>
      </p:sp>
      <p:pic>
        <p:nvPicPr>
          <p:cNvPr id="57" name="Google Shape;57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7388" y="1996375"/>
            <a:ext cx="8309215" cy="290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How DDoS Attacks Work</a:t>
            </a:r>
            <a:endParaRPr b="1"/>
          </a:p>
        </p:txBody>
      </p:sp>
      <p:grpSp>
        <p:nvGrpSpPr>
          <p:cNvPr id="119" name="Google Shape;119;p10"/>
          <p:cNvGrpSpPr/>
          <p:nvPr/>
        </p:nvGrpSpPr>
        <p:grpSpPr>
          <a:xfrm>
            <a:off x="6038025" y="2481985"/>
            <a:ext cx="2469661" cy="1384500"/>
            <a:chOff x="6038025" y="2598925"/>
            <a:chExt cx="2469661" cy="1384500"/>
          </a:xfrm>
        </p:grpSpPr>
        <p:cxnSp>
          <p:nvCxnSpPr>
            <p:cNvPr id="120" name="Google Shape;120;p10"/>
            <p:cNvCxnSpPr/>
            <p:nvPr/>
          </p:nvCxnSpPr>
          <p:spPr>
            <a:xfrm>
              <a:off x="6038025" y="3312550"/>
              <a:ext cx="5820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1" name="Google Shape;121;p10"/>
            <p:cNvSpPr txBox="1"/>
            <p:nvPr/>
          </p:nvSpPr>
          <p:spPr>
            <a:xfrm>
              <a:off x="6640486" y="2598925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Attack Execution</a:t>
              </a:r>
              <a:endParaRPr b="1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1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Bots flood the target server or network with requests or data, causing it to crash.</a:t>
              </a:r>
              <a:endParaRPr b="1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6424027" y="3212150"/>
              <a:ext cx="198600" cy="198300"/>
            </a:xfrm>
            <a:prstGeom prst="ellipse">
              <a:avLst/>
            </a:prstGeom>
            <a:solidFill>
              <a:srgbClr val="93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0"/>
            <p:cNvSpPr txBox="1"/>
            <p:nvPr/>
          </p:nvSpPr>
          <p:spPr>
            <a:xfrm>
              <a:off x="6399017" y="315610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0" i="0" sz="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4" name="Google Shape;124;p10"/>
          <p:cNvGrpSpPr/>
          <p:nvPr/>
        </p:nvGrpSpPr>
        <p:grpSpPr>
          <a:xfrm>
            <a:off x="636321" y="1709503"/>
            <a:ext cx="2994729" cy="1384500"/>
            <a:chOff x="636321" y="1844098"/>
            <a:chExt cx="2994729" cy="1384500"/>
          </a:xfrm>
        </p:grpSpPr>
        <p:sp>
          <p:nvSpPr>
            <p:cNvPr id="125" name="Google Shape;125;p10"/>
            <p:cNvSpPr txBox="1"/>
            <p:nvPr/>
          </p:nvSpPr>
          <p:spPr>
            <a:xfrm>
              <a:off x="636321" y="1844098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Command and Control (C&amp;C)</a:t>
              </a:r>
              <a:endParaRPr b="1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1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Bots receive instructions from a central server controlled by the attacker.</a:t>
              </a:r>
              <a:endParaRPr b="1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126" name="Google Shape;126;p10"/>
            <p:cNvCxnSpPr/>
            <p:nvPr/>
          </p:nvCxnSpPr>
          <p:spPr>
            <a:xfrm rot="10800000">
              <a:off x="2587350" y="2536350"/>
              <a:ext cx="10437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7" name="Google Shape;127;p10"/>
            <p:cNvSpPr/>
            <p:nvPr/>
          </p:nvSpPr>
          <p:spPr>
            <a:xfrm>
              <a:off x="2523501" y="2431050"/>
              <a:ext cx="198600" cy="198300"/>
            </a:xfrm>
            <a:prstGeom prst="ellipse">
              <a:avLst/>
            </a:prstGeom>
            <a:solidFill>
              <a:srgbClr val="77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0"/>
            <p:cNvSpPr txBox="1"/>
            <p:nvPr/>
          </p:nvSpPr>
          <p:spPr>
            <a:xfrm>
              <a:off x="2498491" y="2373759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0" i="0" sz="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9" name="Google Shape;129;p10"/>
          <p:cNvGrpSpPr/>
          <p:nvPr/>
        </p:nvGrpSpPr>
        <p:grpSpPr>
          <a:xfrm>
            <a:off x="4908100" y="808320"/>
            <a:ext cx="3599586" cy="1384500"/>
            <a:chOff x="4908100" y="889950"/>
            <a:chExt cx="3599586" cy="1384500"/>
          </a:xfrm>
        </p:grpSpPr>
        <p:cxnSp>
          <p:nvCxnSpPr>
            <p:cNvPr id="130" name="Google Shape;130;p10"/>
            <p:cNvCxnSpPr/>
            <p:nvPr/>
          </p:nvCxnSpPr>
          <p:spPr>
            <a:xfrm>
              <a:off x="4908100" y="1593250"/>
              <a:ext cx="1715100" cy="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1" name="Google Shape;131;p10"/>
            <p:cNvSpPr txBox="1"/>
            <p:nvPr/>
          </p:nvSpPr>
          <p:spPr>
            <a:xfrm>
              <a:off x="6640486" y="889950"/>
              <a:ext cx="1867200" cy="13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Botnet Creation</a:t>
              </a:r>
              <a:endParaRPr b="1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t/>
              </a:r>
              <a:endParaRPr b="1" i="0" sz="12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Attackers infect multiple devices with malware to create a network of bots.</a:t>
              </a:r>
              <a:endParaRPr b="1" i="0" sz="8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2" name="Google Shape;132;p10"/>
            <p:cNvSpPr/>
            <p:nvPr/>
          </p:nvSpPr>
          <p:spPr>
            <a:xfrm>
              <a:off x="6427830" y="1493307"/>
              <a:ext cx="198600" cy="198300"/>
            </a:xfrm>
            <a:prstGeom prst="ellipse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0"/>
            <p:cNvSpPr txBox="1"/>
            <p:nvPr/>
          </p:nvSpPr>
          <p:spPr>
            <a:xfrm>
              <a:off x="6402820" y="1436790"/>
              <a:ext cx="247500" cy="31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0" i="0" sz="8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" name="Google Shape;134;p10"/>
          <p:cNvGrpSpPr/>
          <p:nvPr/>
        </p:nvGrpSpPr>
        <p:grpSpPr>
          <a:xfrm>
            <a:off x="2814594" y="1063725"/>
            <a:ext cx="3514811" cy="3252002"/>
            <a:chOff x="2991269" y="1153325"/>
            <a:chExt cx="3514811" cy="3252002"/>
          </a:xfrm>
        </p:grpSpPr>
        <p:sp>
          <p:nvSpPr>
            <p:cNvPr id="135" name="Google Shape;135;p10"/>
            <p:cNvSpPr/>
            <p:nvPr/>
          </p:nvSpPr>
          <p:spPr>
            <a:xfrm>
              <a:off x="3477586" y="2585458"/>
              <a:ext cx="2541910" cy="950456"/>
            </a:xfrm>
            <a:custGeom>
              <a:rect b="b" l="l" r="r" t="t"/>
              <a:pathLst>
                <a:path extrusionOk="0" h="43529" w="126826">
                  <a:moveTo>
                    <a:pt x="0" y="20002"/>
                  </a:moveTo>
                  <a:lnTo>
                    <a:pt x="63389" y="43529"/>
                  </a:lnTo>
                  <a:lnTo>
                    <a:pt x="126826" y="19907"/>
                  </a:lnTo>
                  <a:lnTo>
                    <a:pt x="6358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36" name="Google Shape;136;p10"/>
            <p:cNvSpPr/>
            <p:nvPr/>
          </p:nvSpPr>
          <p:spPr>
            <a:xfrm>
              <a:off x="2991269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137" name="Google Shape;137;p10"/>
            <p:cNvSpPr/>
            <p:nvPr/>
          </p:nvSpPr>
          <p:spPr>
            <a:xfrm flipH="1">
              <a:off x="4747852" y="3020977"/>
              <a:ext cx="1758228" cy="1384350"/>
            </a:xfrm>
            <a:custGeom>
              <a:rect b="b" l="l" r="r" t="t"/>
              <a:pathLst>
                <a:path extrusionOk="0" h="63817" w="87725">
                  <a:moveTo>
                    <a:pt x="24288" y="0"/>
                  </a:moveTo>
                  <a:lnTo>
                    <a:pt x="0" y="29908"/>
                  </a:lnTo>
                  <a:lnTo>
                    <a:pt x="87725" y="63817"/>
                  </a:lnTo>
                  <a:lnTo>
                    <a:pt x="87725" y="42291"/>
                  </a:lnTo>
                  <a:lnTo>
                    <a:pt x="87725" y="23526"/>
                  </a:lnTo>
                  <a:close/>
                </a:path>
              </a:pathLst>
            </a:custGeom>
            <a:solidFill>
              <a:srgbClr val="9325A5"/>
            </a:solidFill>
            <a:ln>
              <a:noFill/>
            </a:ln>
          </p:spPr>
        </p:sp>
        <p:sp>
          <p:nvSpPr>
            <p:cNvPr id="138" name="Google Shape;138;p10"/>
            <p:cNvSpPr/>
            <p:nvPr/>
          </p:nvSpPr>
          <p:spPr>
            <a:xfrm>
              <a:off x="3969199" y="2001324"/>
              <a:ext cx="1565850" cy="585863"/>
            </a:xfrm>
            <a:custGeom>
              <a:rect b="b" l="l" r="r" t="t"/>
              <a:pathLst>
                <a:path extrusionOk="0" h="8150" w="24053">
                  <a:moveTo>
                    <a:pt x="0" y="3827"/>
                  </a:moveTo>
                  <a:lnTo>
                    <a:pt x="11976" y="8150"/>
                  </a:lnTo>
                  <a:lnTo>
                    <a:pt x="24053" y="3827"/>
                  </a:lnTo>
                  <a:lnTo>
                    <a:pt x="12126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</p:sp>
        <p:sp>
          <p:nvSpPr>
            <p:cNvPr id="139" name="Google Shape;139;p10"/>
            <p:cNvSpPr/>
            <p:nvPr/>
          </p:nvSpPr>
          <p:spPr>
            <a:xfrm>
              <a:off x="356325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140" name="Google Shape;140;p10"/>
            <p:cNvSpPr/>
            <p:nvPr/>
          </p:nvSpPr>
          <p:spPr>
            <a:xfrm flipH="1">
              <a:off x="4749365" y="2275837"/>
              <a:ext cx="1189300" cy="1015326"/>
            </a:xfrm>
            <a:custGeom>
              <a:rect b="b" l="l" r="r" t="t"/>
              <a:pathLst>
                <a:path extrusionOk="0" h="14114" w="18238">
                  <a:moveTo>
                    <a:pt x="6262" y="0"/>
                  </a:moveTo>
                  <a:lnTo>
                    <a:pt x="18238" y="4324"/>
                  </a:lnTo>
                  <a:lnTo>
                    <a:pt x="18238" y="14114"/>
                  </a:lnTo>
                  <a:lnTo>
                    <a:pt x="0" y="7554"/>
                  </a:lnTo>
                  <a:close/>
                </a:path>
              </a:pathLst>
            </a:custGeom>
            <a:solidFill>
              <a:srgbClr val="771E86"/>
            </a:solidFill>
            <a:ln>
              <a:noFill/>
            </a:ln>
          </p:spPr>
        </p:sp>
        <p:sp>
          <p:nvSpPr>
            <p:cNvPr id="141" name="Google Shape;141;p10"/>
            <p:cNvSpPr/>
            <p:nvPr/>
          </p:nvSpPr>
          <p:spPr>
            <a:xfrm>
              <a:off x="4059061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561561"/>
            </a:solidFill>
            <a:ln>
              <a:noFill/>
            </a:ln>
          </p:spPr>
        </p:sp>
        <p:sp>
          <p:nvSpPr>
            <p:cNvPr id="142" name="Google Shape;142;p10"/>
            <p:cNvSpPr/>
            <p:nvPr/>
          </p:nvSpPr>
          <p:spPr>
            <a:xfrm flipH="1">
              <a:off x="4749350" y="1153325"/>
              <a:ext cx="693508" cy="1201140"/>
            </a:xfrm>
            <a:custGeom>
              <a:rect b="b" l="l" r="r" t="t"/>
              <a:pathLst>
                <a:path extrusionOk="0" h="16697" w="10635">
                  <a:moveTo>
                    <a:pt x="10635" y="0"/>
                  </a:moveTo>
                  <a:lnTo>
                    <a:pt x="0" y="12722"/>
                  </a:lnTo>
                  <a:lnTo>
                    <a:pt x="10635" y="16697"/>
                  </a:lnTo>
                  <a:close/>
                </a:path>
              </a:pathLst>
            </a:custGeom>
            <a:solidFill>
              <a:srgbClr val="701C7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Impacts of DNS and DDoS Attacks</a:t>
            </a:r>
            <a:endParaRPr b="1"/>
          </a:p>
        </p:txBody>
      </p:sp>
      <p:grpSp>
        <p:nvGrpSpPr>
          <p:cNvPr id="148" name="Google Shape;148;p11"/>
          <p:cNvGrpSpPr/>
          <p:nvPr/>
        </p:nvGrpSpPr>
        <p:grpSpPr>
          <a:xfrm>
            <a:off x="2928000" y="1221775"/>
            <a:ext cx="3175200" cy="3175200"/>
            <a:chOff x="2820225" y="891450"/>
            <a:chExt cx="3175200" cy="3175200"/>
          </a:xfrm>
        </p:grpSpPr>
        <p:sp>
          <p:nvSpPr>
            <p:cNvPr id="149" name="Google Shape;149;p11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fmla="val 5399801" name="adj1"/>
                <a:gd fmla="val 3012680" name="adj2"/>
                <a:gd fmla="val 6939" name="adj3"/>
              </a:avLst>
            </a:prstGeom>
            <a:solidFill>
              <a:srgbClr val="83E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rgbClr val="83E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" name="Google Shape;151;p11"/>
          <p:cNvGrpSpPr/>
          <p:nvPr/>
        </p:nvGrpSpPr>
        <p:grpSpPr>
          <a:xfrm>
            <a:off x="5238150" y="2401802"/>
            <a:ext cx="1332300" cy="914700"/>
            <a:chOff x="5130375" y="2071477"/>
            <a:chExt cx="1332300" cy="914700"/>
          </a:xfrm>
        </p:grpSpPr>
        <p:sp>
          <p:nvSpPr>
            <p:cNvPr id="152" name="Google Shape;152;p11"/>
            <p:cNvSpPr/>
            <p:nvPr/>
          </p:nvSpPr>
          <p:spPr>
            <a:xfrm>
              <a:off x="5130375" y="2356477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Loss of revenue due to downtime or theft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5130375" y="207147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Financial Losses</a:t>
              </a:r>
              <a:endPara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4" name="Google Shape;154;p11"/>
          <p:cNvGrpSpPr/>
          <p:nvPr/>
        </p:nvGrpSpPr>
        <p:grpSpPr>
          <a:xfrm>
            <a:off x="3905850" y="1105857"/>
            <a:ext cx="1332300" cy="914700"/>
            <a:chOff x="3798075" y="775532"/>
            <a:chExt cx="1332300" cy="914700"/>
          </a:xfrm>
        </p:grpSpPr>
        <p:sp>
          <p:nvSpPr>
            <p:cNvPr id="155" name="Google Shape;155;p11"/>
            <p:cNvSpPr/>
            <p:nvPr/>
          </p:nvSpPr>
          <p:spPr>
            <a:xfrm>
              <a:off x="3798075" y="1060532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Websites, apps, and services become inaccessible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1"/>
            <p:cNvSpPr/>
            <p:nvPr/>
          </p:nvSpPr>
          <p:spPr>
            <a:xfrm>
              <a:off x="3798075" y="775532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Service Downtime</a:t>
              </a:r>
              <a:endPara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" name="Google Shape;157;p11"/>
          <p:cNvGrpSpPr/>
          <p:nvPr/>
        </p:nvGrpSpPr>
        <p:grpSpPr>
          <a:xfrm>
            <a:off x="2573550" y="2401802"/>
            <a:ext cx="1332300" cy="914700"/>
            <a:chOff x="2465775" y="2071477"/>
            <a:chExt cx="1332300" cy="914700"/>
          </a:xfrm>
        </p:grpSpPr>
        <p:sp>
          <p:nvSpPr>
            <p:cNvPr id="158" name="Google Shape;158;p11"/>
            <p:cNvSpPr/>
            <p:nvPr/>
          </p:nvSpPr>
          <p:spPr>
            <a:xfrm>
              <a:off x="2465775" y="2356477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Recovery and mitigation can be expensive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2465775" y="207147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Increased Costs</a:t>
              </a:r>
              <a:endPara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" name="Google Shape;160;p11"/>
          <p:cNvGrpSpPr/>
          <p:nvPr/>
        </p:nvGrpSpPr>
        <p:grpSpPr>
          <a:xfrm>
            <a:off x="3905850" y="3704127"/>
            <a:ext cx="1332300" cy="914700"/>
            <a:chOff x="3798075" y="3373802"/>
            <a:chExt cx="1332300" cy="914700"/>
          </a:xfrm>
        </p:grpSpPr>
        <p:sp>
          <p:nvSpPr>
            <p:cNvPr id="161" name="Google Shape;161;p11"/>
            <p:cNvSpPr/>
            <p:nvPr/>
          </p:nvSpPr>
          <p:spPr>
            <a:xfrm>
              <a:off x="3798075" y="3658802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Customers lose trust in the organization</a:t>
              </a:r>
              <a:endPara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1"/>
            <p:cNvSpPr/>
            <p:nvPr/>
          </p:nvSpPr>
          <p:spPr>
            <a:xfrm>
              <a:off x="3798075" y="3373802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Arial"/>
                <a:buNone/>
              </a:pPr>
              <a:r>
                <a:rPr b="0" i="0" lang="en" sz="8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Reputation Damage</a:t>
              </a:r>
              <a:endParaRPr b="0" i="0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Defensive Strategies Against DNS Attacks</a:t>
            </a:r>
            <a:endParaRPr b="1"/>
          </a:p>
        </p:txBody>
      </p:sp>
      <p:sp>
        <p:nvSpPr>
          <p:cNvPr id="168" name="Google Shape;168;p13"/>
          <p:cNvSpPr txBox="1"/>
          <p:nvPr>
            <p:ph idx="1" type="body"/>
          </p:nvPr>
        </p:nvSpPr>
        <p:spPr>
          <a:xfrm>
            <a:off x="311700" y="1152475"/>
            <a:ext cx="7317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">
                <a:solidFill>
                  <a:schemeClr val="dk1"/>
                </a:solidFill>
              </a:rPr>
              <a:t>Use DNSSEC (DNS Security Extensions)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Adds a layer of authentication to DNS queries.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">
                <a:solidFill>
                  <a:schemeClr val="dk1"/>
                </a:solidFill>
              </a:rPr>
              <a:t>Regularly Monitor DNS Traffic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Detect and block suspicious patterns early.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">
                <a:solidFill>
                  <a:schemeClr val="dk1"/>
                </a:solidFill>
              </a:rPr>
              <a:t>Harden DNS Servers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Apply security patches and reduce exposure.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b="1" lang="en">
                <a:solidFill>
                  <a:schemeClr val="dk1"/>
                </a:solidFill>
              </a:rPr>
              <a:t>Limit Recursive Queries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Prevent misuse by unauthorized users.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d73d04e14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Defensive Strategies Against DDoS Attacks</a:t>
            </a:r>
            <a:endParaRPr b="1"/>
          </a:p>
        </p:txBody>
      </p:sp>
      <p:sp>
        <p:nvSpPr>
          <p:cNvPr id="174" name="Google Shape;174;g35d73d04e14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Implement Traffic Filtering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Block malicious traffic at firewalls or routers.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Use Load Balancers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Distribute traffic across multiple servers to prevent overload.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Deploy DDoS Protection Tools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Services like Cloudflare or Akamai mitigate attacks.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Network Redundancy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Use geographically dispersed servers to absorb traffic.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400"/>
          </a:p>
        </p:txBody>
      </p:sp>
      <p:pic>
        <p:nvPicPr>
          <p:cNvPr id="175" name="Google Shape;175;g35d73d04e1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65447" y="2571750"/>
            <a:ext cx="3419503" cy="231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g35e0f596ac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35e0f596aca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g35e0f596aca_0_0"/>
          <p:cNvSpPr txBox="1"/>
          <p:nvPr/>
        </p:nvSpPr>
        <p:spPr>
          <a:xfrm>
            <a:off x="150400" y="300800"/>
            <a:ext cx="8349600" cy="45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PYTHON PRACTICAL ACTIVITY ( </a:t>
            </a:r>
            <a:r>
              <a:rPr b="1" lang="en" sz="2000" u="sng">
                <a:solidFill>
                  <a:schemeClr val="hlink"/>
                </a:solidFill>
                <a:hlinkClick r:id="rId5"/>
              </a:rPr>
              <a:t>Code Link</a:t>
            </a:r>
            <a:r>
              <a:rPr b="1" lang="en" sz="2000">
                <a:solidFill>
                  <a:schemeClr val="dk1"/>
                </a:solidFill>
              </a:rPr>
              <a:t> )</a:t>
            </a:r>
            <a:endParaRPr b="1"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1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(DNS Spoofing Simulation)</a:t>
            </a:r>
            <a:endParaRPr sz="1800">
              <a:solidFill>
                <a:schemeClr val="dk1"/>
              </a:solidFill>
              <a:highlight>
                <a:srgbClr val="B7B7B7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2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(DNS Tunneling Simulator </a:t>
            </a:r>
            <a:r>
              <a:rPr b="1" i="1" lang="en" sz="1600">
                <a:solidFill>
                  <a:schemeClr val="dk1"/>
                </a:solidFill>
                <a:highlight>
                  <a:srgbClr val="B7B7B7"/>
                </a:highlight>
              </a:rPr>
              <a:t>(Covert Data Transmission)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sz="1800">
              <a:solidFill>
                <a:schemeClr val="dk1"/>
              </a:solidFill>
              <a:highlight>
                <a:srgbClr val="B7B7B7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3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(DDoS Traffic Simulator)</a:t>
            </a:r>
            <a:endParaRPr sz="1800">
              <a:solidFill>
                <a:schemeClr val="dk1"/>
              </a:solidFill>
              <a:highlight>
                <a:srgbClr val="B7B7B7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4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(DNS Resolver with Spoof Detection)</a:t>
            </a:r>
            <a:endParaRPr sz="1800">
              <a:solidFill>
                <a:schemeClr val="dk1"/>
              </a:solidFill>
              <a:highlight>
                <a:srgbClr val="B7B7B7"/>
              </a:highlight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5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(Volume-Based DDoS Detector </a:t>
            </a:r>
            <a:r>
              <a:rPr b="1" i="1" lang="en" sz="1800">
                <a:solidFill>
                  <a:schemeClr val="dk1"/>
                </a:solidFill>
                <a:highlight>
                  <a:srgbClr val="B7B7B7"/>
                </a:highlight>
              </a:rPr>
              <a:t>(Threshold Alerting)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sz="1800">
              <a:solidFill>
                <a:schemeClr val="dk1"/>
              </a:solidFill>
              <a:highlight>
                <a:srgbClr val="B7B7B7"/>
              </a:highlight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g35d73d04e14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35d73d04e14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35d73d04e14_0_8"/>
          <p:cNvSpPr txBox="1"/>
          <p:nvPr/>
        </p:nvSpPr>
        <p:spPr>
          <a:xfrm>
            <a:off x="150400" y="300800"/>
            <a:ext cx="8349600" cy="45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1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DNS Spoofing Simulation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b="0" i="0" sz="1800" u="none" cap="none" strike="noStrike">
              <a:solidFill>
                <a:schemeClr val="dk1"/>
              </a:solidFill>
              <a:highlight>
                <a:srgbClr val="B7B7B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🔐 </a:t>
            </a:r>
            <a:r>
              <a:rPr b="1" lang="en" sz="1200">
                <a:solidFill>
                  <a:schemeClr val="dk1"/>
                </a:solidFill>
              </a:rPr>
              <a:t>Demonstrates how DNS spoofing (cache poisoning) redirects users to fraudulent IP addresses.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dns_spoof_sim(domain):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fake_dns = {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"www.bank.com": "192.0.2.66",  # Malicious IP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"www.mail.com": "203.0.113.1"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real_dns = {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"www.bank.com": "142.251.32.110",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"www.mail.com": "172.217.11.101"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spoofed_ip = fake_dns.get(domain)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original_ip = real_dns.get(domain)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print(f"🌐 Domain: {domain}")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print(f"🛡️ Legitimate IP: {original_ip}")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print(f"⚠️ Spoofed IP Redirect: {spoofed_ip}")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print("🚨 You have been redirected! Possible DNS Spoofing attack!")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dns_spoof_sim("www.bank.com")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g35d73d04e14_0_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35d73d04e14_0_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g35d73d04e14_0_61"/>
          <p:cNvSpPr txBox="1"/>
          <p:nvPr/>
        </p:nvSpPr>
        <p:spPr>
          <a:xfrm>
            <a:off x="150400" y="300800"/>
            <a:ext cx="8349600" cy="45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2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DNS Tunneling Simulator </a:t>
            </a:r>
            <a:r>
              <a:rPr b="1" i="1" lang="en" sz="1600">
                <a:solidFill>
                  <a:schemeClr val="dk1"/>
                </a:solidFill>
                <a:highlight>
                  <a:srgbClr val="B7B7B7"/>
                </a:highlight>
              </a:rPr>
              <a:t>(Covert Data Transmission)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b="0" i="0" sz="1800" u="none" cap="none" strike="noStrike">
              <a:solidFill>
                <a:schemeClr val="dk1"/>
              </a:solidFill>
              <a:highlight>
                <a:srgbClr val="B7B7B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🔐 Demonstrates how attackers encode sensitive data within DNS queries to bypass firewalls undetected.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dns_tunneling_sim(data):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print("📡 Simulating DNS tunneling of data...")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encoded_data = '.'.join(format(ord(char), 'x') for char in data)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dns_query = f"{encoded_data}.malicious-domain.com"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print(f"🚨 Encoded Data in DNS Query: {dns_query}")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dns_tunneling_sim("topsecret")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g35d73d04e14_0_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35d73d04e14_0_6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g35d73d04e14_0_67"/>
          <p:cNvSpPr txBox="1"/>
          <p:nvPr/>
        </p:nvSpPr>
        <p:spPr>
          <a:xfrm>
            <a:off x="150400" y="300800"/>
            <a:ext cx="8349600" cy="45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3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DDoS Traffic Simulator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b="0" i="0" sz="1800" u="none" cap="none" strike="noStrike">
              <a:solidFill>
                <a:schemeClr val="dk1"/>
              </a:solidFill>
              <a:highlight>
                <a:srgbClr val="B7B7B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🔐 Demonstrates how multiple fake requests from random IPs can simulate a Distributed Denial of Service (DDoS) attack.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random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import time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simulate_ddos_attack(target, duration=5):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print(f"🧨 Starting DDoS simulation on {target}...\n")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end_time = time.time() + duration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request_count = 0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while time.time() &lt; end_time: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fake_ip = f"{random.randint(1,255)}.{random.randint(0,255)}.{random.randint(0,255)}.{random.randint(0,255)}"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print(f"🔁 Request from {fake_ip} → {target}")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request_count += 1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time.sleep(0.2)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print(f"\n🔥 DDoS Simulation Ended: {request_count} requests sent in {duration} seconds.")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simulate_ddos_attack("www.victimsite.com", duration=3)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g35d73d04e14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35d73d04e14_0_7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35d73d04e14_0_73"/>
          <p:cNvSpPr txBox="1"/>
          <p:nvPr/>
        </p:nvSpPr>
        <p:spPr>
          <a:xfrm>
            <a:off x="150400" y="300800"/>
            <a:ext cx="8349600" cy="45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4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DNS Resolver with Spoof Detection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b="0" i="0" sz="1800" u="none" cap="none" strike="noStrike">
              <a:solidFill>
                <a:schemeClr val="dk1"/>
              </a:solidFill>
              <a:highlight>
                <a:srgbClr val="B7B7B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🔐 Demonstrates how spoof detection can identify mismatched DNS responses that may indicate an attack.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resolve_with_spoof_check(domain, response_ip):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known_legit_dns = {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"example.com": "93.184.216.34",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"securebank.com": "104.244.42.65"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real_ip = known_legit_dns.get(domain)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if not real_ip: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print(f"🔎 No reference IP available for {domain}.")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return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if response_ip != real_ip: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print(f"🚨 WARNING: Spoofed response detected for {domain}!")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else: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print(f"✅ Safe: IP matches expected value for {domain}.")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resolve_with_spoof_check("securebank.com", "91.198.174.192")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35d73d04e14_0_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g35d73d04e14_0_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0065" y="191550"/>
            <a:ext cx="643925" cy="3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35d73d04e14_0_79"/>
          <p:cNvSpPr txBox="1"/>
          <p:nvPr/>
        </p:nvSpPr>
        <p:spPr>
          <a:xfrm>
            <a:off x="150400" y="300800"/>
            <a:ext cx="8349600" cy="45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</a:rPr>
              <a:t>Practical Activity # 5 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(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Volume-Based DDoS Detector </a:t>
            </a:r>
            <a:r>
              <a:rPr b="1" i="1" lang="en" sz="1800">
                <a:solidFill>
                  <a:schemeClr val="dk1"/>
                </a:solidFill>
                <a:highlight>
                  <a:srgbClr val="B7B7B7"/>
                </a:highlight>
              </a:rPr>
              <a:t>(Threshold Alerting)</a:t>
            </a:r>
            <a:r>
              <a:rPr b="1" lang="en" sz="1800">
                <a:solidFill>
                  <a:schemeClr val="dk1"/>
                </a:solidFill>
                <a:highlight>
                  <a:srgbClr val="B7B7B7"/>
                </a:highlight>
              </a:rPr>
              <a:t>)</a:t>
            </a:r>
            <a:endParaRPr b="0" i="0" sz="1800" u="none" cap="none" strike="noStrike">
              <a:solidFill>
                <a:schemeClr val="dk1"/>
              </a:solidFill>
              <a:highlight>
                <a:srgbClr val="B7B7B7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🔐 Demonstrates how analyzing traffic volume across time can help detect abnormal surges indicative of a DDoS attack.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def detect_volume_ddos(traffic_log):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threshold = 100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print("📊 Monitoring incoming request volume...\n")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for time_slot, request_count in traffic_log.items():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print(f"{time_slot}: {request_count} requests")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request_count &gt; threshold: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print("🚨 ALERT: Potential DDoS detected in this time slot!")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Simulated traffic data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traffic = {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"12:00": 80,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"12:01": 110,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"12:02": 95,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"12:03": 130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detect_volume_ddos(traffic)</a:t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Learning Outcomes :</a:t>
            </a:r>
            <a:endParaRPr b="1"/>
          </a:p>
        </p:txBody>
      </p:sp>
      <p:sp>
        <p:nvSpPr>
          <p:cNvPr id="63" name="Google Shape;63;p2"/>
          <p:cNvSpPr txBox="1"/>
          <p:nvPr>
            <p:ph idx="1" type="body"/>
          </p:nvPr>
        </p:nvSpPr>
        <p:spPr>
          <a:xfrm>
            <a:off x="311700" y="1152475"/>
            <a:ext cx="6200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By the end of this session, you will: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Identify and describe DNS attacks and Distributed Denial of Service (DDoS) attacks.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Understand the technical mechanisms behind DNS and DDoS attacks.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Explore the impacts of these attacks on systems and networks.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Learn about strategies and tools for defense against DNS and DDoS attacks.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40900" y="1408200"/>
            <a:ext cx="2327100" cy="23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f16b14400_0_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3" name="Google Shape;223;g35f16b14400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225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35f16b14400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9075" y="177376"/>
            <a:ext cx="474925" cy="27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35f16b14400_0_0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35f16b14400_0_0"/>
          <p:cNvSpPr txBox="1"/>
          <p:nvPr/>
        </p:nvSpPr>
        <p:spPr>
          <a:xfrm>
            <a:off x="79825" y="1090350"/>
            <a:ext cx="8742000" cy="3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1. What is the primary function of the Domain Name System (DNS)?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A) Encrypt web traffic between users and servers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B) Translate IP addresses into MAC addresses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C) Convert domain names into IP addresses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D) Manage SSL certificates for websites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Answer:</a:t>
            </a:r>
            <a:r>
              <a:rPr lang="en" sz="1100">
                <a:solidFill>
                  <a:schemeClr val="dk1"/>
                </a:solidFill>
              </a:rPr>
              <a:t> C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2. What is a common goal of a DNS spoofing (cache poisoning) attack?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A) To disable a user’s device completely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B) To redirect users to fraudulent websites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C) To reduce network congestion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D) To test server speed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Answer:</a:t>
            </a:r>
            <a:r>
              <a:rPr lang="en" sz="1100">
                <a:solidFill>
                  <a:schemeClr val="dk1"/>
                </a:solidFill>
              </a:rPr>
              <a:t> B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FF0000"/>
              </a:solidFill>
            </a:endParaRPr>
          </a:p>
        </p:txBody>
      </p:sp>
      <p:sp>
        <p:nvSpPr>
          <p:cNvPr id="227" name="Google Shape;227;g35f16b14400_0_0"/>
          <p:cNvSpPr txBox="1"/>
          <p:nvPr/>
        </p:nvSpPr>
        <p:spPr>
          <a:xfrm>
            <a:off x="79825" y="341275"/>
            <a:ext cx="849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f16b14400_0_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g35f16b14400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53225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35f16b14400_0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9075" y="177376"/>
            <a:ext cx="474925" cy="27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g35f16b14400_0_9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g35f16b14400_0_9"/>
          <p:cNvSpPr txBox="1"/>
          <p:nvPr/>
        </p:nvSpPr>
        <p:spPr>
          <a:xfrm>
            <a:off x="79825" y="1090350"/>
            <a:ext cx="8742000" cy="3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3. In a DDoS attack, what is a botnet?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A) A tool to detect malware in DNS requests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B) A secure communication protocol for DNS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C) A network of compromised devices used to flood a target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D) A type of browser extension used for phishing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Answer:</a:t>
            </a:r>
            <a:r>
              <a:rPr lang="en" sz="1100">
                <a:solidFill>
                  <a:schemeClr val="dk1"/>
                </a:solidFill>
              </a:rPr>
              <a:t> C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4. Which of the following is a type of DDoS attack that targets web application functions?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A) Protocol attack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B) Volume-based attack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C) Application layer attack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D) DNS amplification attack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Answer:</a:t>
            </a:r>
            <a:r>
              <a:rPr lang="en" sz="1100">
                <a:solidFill>
                  <a:schemeClr val="dk1"/>
                </a:solidFill>
              </a:rPr>
              <a:t> C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5. What does DNSSEC help prevent?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A) Data encryption failures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B) DNS spoofing by adding authentication to DNS responses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C) DDoS flooding by redirecting traffic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D) Unauthorized access to encrypted files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Answer:</a:t>
            </a:r>
            <a:r>
              <a:rPr lang="en" sz="1100">
                <a:solidFill>
                  <a:schemeClr val="dk1"/>
                </a:solidFill>
              </a:rPr>
              <a:t> B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rgbClr val="FF0000"/>
              </a:solidFill>
            </a:endParaRPr>
          </a:p>
        </p:txBody>
      </p:sp>
      <p:sp>
        <p:nvSpPr>
          <p:cNvPr id="237" name="Google Shape;237;g35f16b14400_0_9"/>
          <p:cNvSpPr txBox="1"/>
          <p:nvPr/>
        </p:nvSpPr>
        <p:spPr>
          <a:xfrm>
            <a:off x="79825" y="341275"/>
            <a:ext cx="8493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Future Trends in DNS and DDoS Defense</a:t>
            </a:r>
            <a:endParaRPr b="1"/>
          </a:p>
        </p:txBody>
      </p:sp>
      <p:sp>
        <p:nvSpPr>
          <p:cNvPr id="243" name="Google Shape;243;p14"/>
          <p:cNvSpPr txBox="1"/>
          <p:nvPr>
            <p:ph idx="1" type="body"/>
          </p:nvPr>
        </p:nvSpPr>
        <p:spPr>
          <a:xfrm>
            <a:off x="311700" y="1533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AI-Powered Detection</a:t>
            </a:r>
            <a:r>
              <a:rPr lang="en">
                <a:solidFill>
                  <a:schemeClr val="dk1"/>
                </a:solidFill>
              </a:rPr>
              <a:t>: Machine learning for identifying patterns.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Blockchain-Based DNS</a:t>
            </a:r>
            <a:r>
              <a:rPr lang="en">
                <a:solidFill>
                  <a:schemeClr val="dk1"/>
                </a:solidFill>
              </a:rPr>
              <a:t>: Decentralized DNS to reduce vulnerabilities.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Stronger Encryption Protocols</a:t>
            </a:r>
            <a:r>
              <a:rPr lang="en">
                <a:solidFill>
                  <a:schemeClr val="dk1"/>
                </a:solidFill>
              </a:rPr>
              <a:t>: Securing communications.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d746c4238_0_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Conclusion</a:t>
            </a:r>
            <a:endParaRPr b="1"/>
          </a:p>
        </p:txBody>
      </p:sp>
      <p:sp>
        <p:nvSpPr>
          <p:cNvPr id="249" name="Google Shape;249;g35d746c4238_0_15"/>
          <p:cNvSpPr txBox="1"/>
          <p:nvPr>
            <p:ph idx="1" type="body"/>
          </p:nvPr>
        </p:nvSpPr>
        <p:spPr>
          <a:xfrm>
            <a:off x="311700" y="124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Understanding DNS &amp; DDoS Attacks</a:t>
            </a:r>
            <a:endParaRPr b="1"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Threat Recognition:</a:t>
            </a:r>
            <a:r>
              <a:rPr lang="en" sz="1200">
                <a:solidFill>
                  <a:schemeClr val="dk1"/>
                </a:solidFill>
              </a:rPr>
              <a:t> DNS and DDoS attacks are major threats to the stability and security of online services and infrastructure.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Attack Techniques:</a:t>
            </a:r>
            <a:r>
              <a:rPr lang="en" sz="1200">
                <a:solidFill>
                  <a:schemeClr val="dk1"/>
                </a:solidFill>
              </a:rPr>
              <a:t> Attackers exploit DNS systems and overload networks to redirect traffic, steal data, or cause service disruptions.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Technical Awareness:</a:t>
            </a:r>
            <a:r>
              <a:rPr lang="en" sz="1200">
                <a:solidFill>
                  <a:schemeClr val="dk1"/>
                </a:solidFill>
              </a:rPr>
              <a:t> Understanding the mechanics of these attacks—such as spoofing, tunneling, and volumetric floods—is crucial for defense.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Defense Measures:</a:t>
            </a:r>
            <a:r>
              <a:rPr lang="en" sz="1200">
                <a:solidFill>
                  <a:schemeClr val="dk1"/>
                </a:solidFill>
              </a:rPr>
              <a:t> Proactive defense strategies, like DNSSEC, load balancers, and DDoS mitigation tools, are essential to reduce vulnerability.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Future Preparedness:</a:t>
            </a:r>
            <a:r>
              <a:rPr lang="en" sz="1200">
                <a:solidFill>
                  <a:schemeClr val="dk1"/>
                </a:solidFill>
              </a:rPr>
              <a:t> Staying updated with trends, including AI-powered threat detection and decentralized DNS systems, enhances resilience.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Understand :</a:t>
            </a:r>
            <a:endParaRPr b="1"/>
          </a:p>
        </p:txBody>
      </p:sp>
      <p:pic>
        <p:nvPicPr>
          <p:cNvPr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1700" y="322425"/>
            <a:ext cx="2618949" cy="261894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What Is DNS and Why Is It Important?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What Are DNS Attacks?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Definition, types, and real-world examples.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What Is a DDoS Attack?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Overview, techniques, and consequences.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Mechanics of DNS and DDoS Attacks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Defensive Strategies Against DNS and DDoS Attacks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What Is DNS ?</a:t>
            </a:r>
            <a:endParaRPr b="1"/>
          </a:p>
        </p:txBody>
      </p:sp>
      <p:sp>
        <p:nvSpPr>
          <p:cNvPr id="77" name="Google Shape;77;p4"/>
          <p:cNvSpPr txBox="1"/>
          <p:nvPr>
            <p:ph idx="1" type="body"/>
          </p:nvPr>
        </p:nvSpPr>
        <p:spPr>
          <a:xfrm>
            <a:off x="311700" y="1152475"/>
            <a:ext cx="5964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Domain Name System (DNS)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Converts human-readable domain names (e.g.,</a:t>
            </a:r>
            <a:r>
              <a:rPr lang="en" sz="14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www.example.com</a:t>
            </a:r>
            <a:r>
              <a:rPr lang="en" sz="1400">
                <a:solidFill>
                  <a:schemeClr val="dk1"/>
                </a:solidFill>
              </a:rPr>
              <a:t>) into machine-readable IP addresses (e.g., 192.168.1.1).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 critical component of internet infrastructure that ensures smooth access to online resources.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How It Works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User types a domain name into a browser.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DNS resolves the domain name to its IP address.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The browser uses the IP address to retrieve the website.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78" name="Google Shape;7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40100" y="2738625"/>
            <a:ext cx="3701649" cy="183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What Are DNS Attacks ?</a:t>
            </a:r>
            <a:endParaRPr b="1"/>
          </a:p>
        </p:txBody>
      </p:sp>
      <p:sp>
        <p:nvSpPr>
          <p:cNvPr id="84" name="Google Shape;84;p5"/>
          <p:cNvSpPr txBox="1"/>
          <p:nvPr>
            <p:ph idx="1" type="body"/>
          </p:nvPr>
        </p:nvSpPr>
        <p:spPr>
          <a:xfrm>
            <a:off x="311700" y="1152475"/>
            <a:ext cx="5964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DNS Attacks</a:t>
            </a:r>
            <a:r>
              <a:rPr lang="en" sz="1400">
                <a:solidFill>
                  <a:schemeClr val="dk1"/>
                </a:solidFill>
              </a:rPr>
              <a:t>: Exploit vulnerabilities in the DNS infrastructure to disrupt services or compromise data.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Key Objectives of Attackers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Redirect users to malicious websites to steal sensitive information.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Overload DNS servers, causing service outages.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Exploit DNS for other attack types, such as DDoS.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85" name="Google Shape;8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8825" y="2571750"/>
            <a:ext cx="3047550" cy="22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2750" y="2611050"/>
            <a:ext cx="2249299" cy="22492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Types of DNS Attacks</a:t>
            </a:r>
            <a:endParaRPr b="1"/>
          </a:p>
        </p:txBody>
      </p:sp>
      <p:sp>
        <p:nvSpPr>
          <p:cNvPr id="92" name="Google Shape;92;p6"/>
          <p:cNvSpPr txBox="1"/>
          <p:nvPr>
            <p:ph idx="1" type="body"/>
          </p:nvPr>
        </p:nvSpPr>
        <p:spPr>
          <a:xfrm>
            <a:off x="311700" y="1152475"/>
            <a:ext cx="7317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 sz="1400">
                <a:solidFill>
                  <a:schemeClr val="dk1"/>
                </a:solidFill>
              </a:rPr>
              <a:t>DNS Spoofing (Cache Poisoning)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Alters DNS records, redirecting users to fraudulent websites without their knowledge.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Example: User tries to visit a banking site but is redirected to a fake site that steals login credentials.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 sz="1400">
                <a:solidFill>
                  <a:schemeClr val="dk1"/>
                </a:solidFill>
              </a:rPr>
              <a:t>DNS Tunneling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Encodes data into DNS queries to bypass firewalls or extract data.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Often used for covert communication or data exfiltration.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b="1" lang="en" sz="1400">
                <a:solidFill>
                  <a:schemeClr val="dk1"/>
                </a:solidFill>
              </a:rPr>
              <a:t>DNS Amplification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A type of DDoS attack where attackers send small queries to DNS servers, causing them to generate large responses, overwhelming the target.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35d746c4238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8825" y="2571750"/>
            <a:ext cx="3047550" cy="22430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35d746c4238_0_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Real-World DNS Attack Example</a:t>
            </a:r>
            <a:endParaRPr b="1"/>
          </a:p>
        </p:txBody>
      </p:sp>
      <p:sp>
        <p:nvSpPr>
          <p:cNvPr id="99" name="Google Shape;99;g35d746c4238_0_21"/>
          <p:cNvSpPr txBox="1"/>
          <p:nvPr>
            <p:ph idx="1" type="body"/>
          </p:nvPr>
        </p:nvSpPr>
        <p:spPr>
          <a:xfrm>
            <a:off x="311700" y="1152475"/>
            <a:ext cx="7317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Mirai Botnet Attack (2016)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Targeted Dyn, a major DNS service provider, using a DNS-based DDoS attack.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Resulted in outages for major websites like Twitter, Netflix, and Reddit.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">
                <a:solidFill>
                  <a:schemeClr val="dk1"/>
                </a:solidFill>
              </a:rPr>
              <a:t>Impact</a:t>
            </a:r>
            <a:r>
              <a:rPr lang="en">
                <a:solidFill>
                  <a:schemeClr val="dk1"/>
                </a:solidFill>
              </a:rPr>
              <a:t>: Highlighted vulnerabilities in IoT devices that were exploited to create a massive botnet.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What Is a DDoS Attack ?</a:t>
            </a:r>
            <a:endParaRPr b="1"/>
          </a:p>
        </p:txBody>
      </p:sp>
      <p:sp>
        <p:nvSpPr>
          <p:cNvPr id="105" name="Google Shape;105;p8"/>
          <p:cNvSpPr txBox="1"/>
          <p:nvPr>
            <p:ph idx="1" type="body"/>
          </p:nvPr>
        </p:nvSpPr>
        <p:spPr>
          <a:xfrm>
            <a:off x="311700" y="1152475"/>
            <a:ext cx="7317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Distributed Denial of Service (DDoS)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An attack that overwhelms a target server, network, or website with excessive traffic, rendering it unavailable.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solidFill>
                  <a:schemeClr val="dk1"/>
                </a:solidFill>
              </a:rPr>
              <a:t>Characteristics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Uses multiple compromised devices, known as a botnet.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Traffic can come from thousands or millions of infected devices worldwide.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rabicPeriod"/>
            </a:pPr>
            <a:r>
              <a:rPr lang="en" sz="1400">
                <a:solidFill>
                  <a:schemeClr val="dk1"/>
                </a:solidFill>
              </a:rPr>
              <a:t>Often targets high-profile organizations or services.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</p:txBody>
      </p:sp>
      <p:pic>
        <p:nvPicPr>
          <p:cNvPr id="106" name="Google Shape;10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7550" y="3290068"/>
            <a:ext cx="3094749" cy="15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Types of DDoS Attacks</a:t>
            </a:r>
            <a:endParaRPr b="1"/>
          </a:p>
        </p:txBody>
      </p:sp>
      <p:sp>
        <p:nvSpPr>
          <p:cNvPr id="112" name="Google Shape;112;p9"/>
          <p:cNvSpPr txBox="1"/>
          <p:nvPr>
            <p:ph idx="1" type="body"/>
          </p:nvPr>
        </p:nvSpPr>
        <p:spPr>
          <a:xfrm>
            <a:off x="311700" y="1152475"/>
            <a:ext cx="7317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Volume-Based Attacks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Flood the target with massive amounts of traffic.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Example: UDP floods, ICMP floods.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Protocol Attacks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Exploit weaknesses in protocols like TCP, SYN, or HTTP.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Example: SYN flood attacks overload server connections.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400">
                <a:solidFill>
                  <a:schemeClr val="dk1"/>
                </a:solidFill>
              </a:rPr>
              <a:t>Application Layer Attacks</a:t>
            </a:r>
            <a:r>
              <a:rPr lang="en" sz="1400">
                <a:solidFill>
                  <a:schemeClr val="dk1"/>
                </a:solidFill>
              </a:rPr>
              <a:t>: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Target specific applications, such as a website’s login page.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Example: HTTP GET/POST floods.</a:t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</p:txBody>
      </p:sp>
      <p:pic>
        <p:nvPicPr>
          <p:cNvPr id="113" name="Google Shape;11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29281" y="1931988"/>
            <a:ext cx="3414713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